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7"/>
  </p:notesMasterIdLst>
  <p:sldIdLst>
    <p:sldId id="267" r:id="rId4"/>
    <p:sldId id="262" r:id="rId5"/>
    <p:sldId id="263" r:id="rId6"/>
    <p:sldId id="270" r:id="rId7"/>
    <p:sldId id="271" r:id="rId8"/>
    <p:sldId id="272" r:id="rId9"/>
    <p:sldId id="273" r:id="rId10"/>
    <p:sldId id="278" r:id="rId11"/>
    <p:sldId id="274" r:id="rId12"/>
    <p:sldId id="276" r:id="rId13"/>
    <p:sldId id="275" r:id="rId14"/>
    <p:sldId id="279" r:id="rId15"/>
    <p:sldId id="268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amsungOne 450C" panose="020B0506030303020204" charset="0"/>
      <p:regular r:id="rId22"/>
    </p:embeddedFont>
    <p:embeddedFont>
      <p:font typeface="SamsungOne 800C" panose="020B0906030303020204" charset="0"/>
      <p:bold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82" d="100"/>
          <a:sy n="82" d="100"/>
        </p:scale>
        <p:origin x="5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403C210-AD95-A2E1-3508-FF7D48FFC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3EC69B0-DDD1-FD46-EACD-E87C15E4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2DA15E3-F459-72C2-0725-0A5DBBABD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6000" dirty="0"/>
              <a:t>Требования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E8D032-F9F2-79CF-5DB1-C96188BD951E}"/>
              </a:ext>
            </a:extLst>
          </p:cNvPr>
          <p:cNvSpPr txBox="1"/>
          <p:nvPr/>
        </p:nvSpPr>
        <p:spPr>
          <a:xfrm>
            <a:off x="838200" y="1351586"/>
            <a:ext cx="1060739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44546A"/>
                </a:solidFill>
              </a:rPr>
              <a:t>Версия </a:t>
            </a:r>
            <a:r>
              <a:rPr lang="en-US" sz="4000" dirty="0">
                <a:solidFill>
                  <a:srgbClr val="44546A"/>
                </a:solidFill>
              </a:rPr>
              <a:t>Android</a:t>
            </a:r>
            <a:r>
              <a:rPr lang="ru-RU" sz="4000" dirty="0">
                <a:solidFill>
                  <a:srgbClr val="44546A"/>
                </a:solidFill>
              </a:rPr>
              <a:t>: 4.4 (</a:t>
            </a:r>
            <a:r>
              <a:rPr lang="ru-RU" sz="4000" dirty="0" err="1">
                <a:solidFill>
                  <a:srgbClr val="44546A"/>
                </a:solidFill>
              </a:rPr>
              <a:t>Киткат</a:t>
            </a:r>
            <a:r>
              <a:rPr lang="ru-RU" sz="4000" dirty="0">
                <a:solidFill>
                  <a:srgbClr val="44546A"/>
                </a:solidFill>
              </a:rPr>
              <a:t>) и выше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44546A"/>
                </a:solidFill>
              </a:rPr>
              <a:t>Занимаемое пространство: 20 </a:t>
            </a:r>
            <a:r>
              <a:rPr lang="ru-RU" sz="4000" dirty="0" err="1">
                <a:solidFill>
                  <a:srgbClr val="44546A"/>
                </a:solidFill>
              </a:rPr>
              <a:t>мб</a:t>
            </a:r>
            <a:endParaRPr lang="ru-RU" sz="4000" dirty="0">
              <a:solidFill>
                <a:srgbClr val="44546A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44546A"/>
                </a:solidFill>
              </a:rPr>
              <a:t>Разрешения: файловая система пользователя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44546A"/>
                </a:solidFill>
              </a:rPr>
              <a:t>Диагональ экрана: любая</a:t>
            </a:r>
          </a:p>
        </p:txBody>
      </p:sp>
    </p:spTree>
    <p:extLst>
      <p:ext uri="{BB962C8B-B14F-4D97-AF65-F5344CB8AC3E}">
        <p14:creationId xmlns:p14="http://schemas.microsoft.com/office/powerpoint/2010/main" val="3449004195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668286A-D56C-78AE-9766-1498E9A4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A0A3D67-CC9F-42C6-DD21-2A1E9C308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474B629-BD3A-5121-3AA3-BB925715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Перспективы развития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20B17-E799-3141-6C7F-65D07552D579}"/>
              </a:ext>
            </a:extLst>
          </p:cNvPr>
          <p:cNvSpPr txBox="1"/>
          <p:nvPr/>
        </p:nvSpPr>
        <p:spPr>
          <a:xfrm>
            <a:off x="560578" y="1671441"/>
            <a:ext cx="114504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44546A"/>
                </a:solidFill>
              </a:rPr>
              <a:t>Возможность делиться изображениями специальной кнопкой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44546A"/>
                </a:solidFill>
              </a:rPr>
              <a:t>Добавить функционал </a:t>
            </a:r>
            <a:r>
              <a:rPr lang="ru-RU" sz="2400" dirty="0" err="1">
                <a:solidFill>
                  <a:srgbClr val="44546A"/>
                </a:solidFill>
              </a:rPr>
              <a:t>скетчбук</a:t>
            </a:r>
            <a:r>
              <a:rPr lang="ru-RU" sz="2400" dirty="0">
                <a:solidFill>
                  <a:srgbClr val="44546A"/>
                </a:solidFill>
              </a:rPr>
              <a:t> части приложение(Новые кисти, фигуры, отмена последнего действия)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44546A"/>
                </a:solidFill>
              </a:rPr>
              <a:t>Оптимизация приложения</a:t>
            </a:r>
          </a:p>
        </p:txBody>
      </p:sp>
      <p:pic>
        <p:nvPicPr>
          <p:cNvPr id="2050" name="Picture 2" descr="Развитие - Психологос">
            <a:extLst>
              <a:ext uri="{FF2B5EF4-FFF2-40B4-BE49-F238E27FC236}">
                <a16:creationId xmlns:a16="http://schemas.microsoft.com/office/drawing/2014/main" id="{323FF7D8-137B-3685-E7E9-488E79189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4" y="3160733"/>
            <a:ext cx="5324475" cy="356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049009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5E1167C-2367-E72A-9831-AEF29522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807B0AB-3401-C978-B28B-1A3771E86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F0365A-2846-2886-69BA-288E9F549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Скачать приложение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67A7A3-C7E8-E11E-7BC7-35E4312C3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285875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9FE789-D91F-8A45-2572-D6C40A8A843D}"/>
              </a:ext>
            </a:extLst>
          </p:cNvPr>
          <p:cNvSpPr txBox="1"/>
          <p:nvPr/>
        </p:nvSpPr>
        <p:spPr>
          <a:xfrm>
            <a:off x="2819451" y="5418614"/>
            <a:ext cx="1523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</a:rPr>
              <a:t>Гугл диск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42A95B-D1CF-DCCD-C8E9-6AC2A4007CDD}"/>
              </a:ext>
            </a:extLst>
          </p:cNvPr>
          <p:cNvSpPr txBox="1"/>
          <p:nvPr/>
        </p:nvSpPr>
        <p:spPr>
          <a:xfrm>
            <a:off x="8196995" y="5418614"/>
            <a:ext cx="1523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solidFill>
                  <a:schemeClr val="tx2"/>
                </a:solidFill>
              </a:rPr>
              <a:t>Гитхаб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0CA320C-448C-F5DD-7B34-3704738E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544" y="1666875"/>
            <a:ext cx="352425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673699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Графический редактор «</a:t>
            </a:r>
            <a:r>
              <a:rPr lang="en-US" b="1" dirty="0"/>
              <a:t>Painter</a:t>
            </a:r>
            <a:r>
              <a:rPr lang="ru-RU" b="1" dirty="0"/>
              <a:t>»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213904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Автор: Сароян Арам </a:t>
            </a:r>
            <a:r>
              <a:rPr lang="ru-RU" dirty="0" err="1"/>
              <a:t>Араевич</a:t>
            </a:r>
            <a:r>
              <a:rPr lang="ru-RU" dirty="0"/>
              <a:t>, 9 класс</a:t>
            </a:r>
          </a:p>
          <a:p>
            <a:r>
              <a:rPr lang="ru-RU" dirty="0">
                <a:cs typeface="Times New Roman" panose="02020603050405020304" pitchFamily="18" charset="0"/>
              </a:rPr>
              <a:t>МАОУ «Инженерный лицей НГТУ»</a:t>
            </a:r>
          </a:p>
          <a:p>
            <a:endParaRPr lang="ru-RU" dirty="0"/>
          </a:p>
          <a:p>
            <a:pPr algn="r"/>
            <a:r>
              <a:rPr lang="ru-RU" sz="2400" dirty="0">
                <a:cs typeface="Times New Roman" panose="02020603050405020304" pitchFamily="18" charset="0"/>
              </a:rPr>
              <a:t>»,</a:t>
            </a:r>
          </a:p>
          <a:p>
            <a:r>
              <a:rPr lang="ru-RU" sz="2400" dirty="0">
                <a:cs typeface="Times New Roman" panose="02020603050405020304" pitchFamily="18" charset="0"/>
              </a:rPr>
              <a:t>г. Новосибирск, 2023 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20.05.2023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20.05.2023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chemeClr val="tx2"/>
                </a:solidFill>
                <a:effectLst/>
              </a:rPr>
              <a:t>Проблема</a:t>
            </a:r>
            <a:r>
              <a:rPr lang="en-US" sz="4000" b="1" dirty="0">
                <a:solidFill>
                  <a:schemeClr val="tx2"/>
                </a:solidFill>
                <a:effectLst/>
              </a:rPr>
              <a:t> </a:t>
            </a:r>
            <a:r>
              <a:rPr lang="en-US" sz="4000" b="1" dirty="0" err="1">
                <a:solidFill>
                  <a:schemeClr val="tx2"/>
                </a:solidFill>
                <a:effectLst/>
              </a:rPr>
              <a:t>проекта</a:t>
            </a:r>
            <a:endParaRPr lang="ru-RU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2418B2-3F5A-2641-C9E9-D2EC39B92174}"/>
              </a:ext>
            </a:extLst>
          </p:cNvPr>
          <p:cNvSpPr txBox="1"/>
          <p:nvPr/>
        </p:nvSpPr>
        <p:spPr>
          <a:xfrm>
            <a:off x="1114489" y="2455737"/>
            <a:ext cx="4741917" cy="3093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>
              <a:lnSpc>
                <a:spcPct val="90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tx2"/>
                </a:solidFill>
              </a:rPr>
              <a:t>Существующие графические редакторы обладают либо недостаточно мощным функционалом, либо непонятным интерфейсом</a:t>
            </a:r>
            <a:endParaRPr lang="en-US" sz="2800" dirty="0">
              <a:solidFill>
                <a:schemeClr val="tx2"/>
              </a:solidFill>
              <a:effectLst/>
            </a:endParaRPr>
          </a:p>
        </p:txBody>
      </p:sp>
      <p:pic>
        <p:nvPicPr>
          <p:cNvPr id="3" name="Graphic 6" descr="Ошибка">
            <a:extLst>
              <a:ext uri="{FF2B5EF4-FFF2-40B4-BE49-F238E27FC236}">
                <a16:creationId xmlns:a16="http://schemas.microsoft.com/office/drawing/2014/main" id="{CE8D5D13-C791-767A-3127-15385BACB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2428" y="2263973"/>
            <a:ext cx="2934082" cy="293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6FDC7EC-B6CB-9779-35DB-BDC803A5F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5DDCDF8-169D-C4B7-55A5-83ED43A40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7CD03D-BCF4-2132-066B-16850546E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Другие приложения:</a:t>
            </a:r>
          </a:p>
        </p:txBody>
      </p:sp>
      <p:pic>
        <p:nvPicPr>
          <p:cNvPr id="6" name="Рисунок 5" descr="Изображение выглядит как текст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4A71736E-A357-A775-2681-E23021A64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16" y="1089874"/>
            <a:ext cx="2724204" cy="4817806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вычерчивание линий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8BDB5B25-FBD5-313E-CC83-5346684804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604" y="1089875"/>
            <a:ext cx="2997943" cy="4818028"/>
          </a:xfrm>
          <a:prstGeom prst="rect">
            <a:avLst/>
          </a:prstGeom>
        </p:spPr>
      </p:pic>
      <p:pic>
        <p:nvPicPr>
          <p:cNvPr id="8" name="Рисунок 7" descr="Изображение выглядит как квадрат&#10;&#10;Автоматически созданное описание">
            <a:extLst>
              <a:ext uri="{FF2B5EF4-FFF2-40B4-BE49-F238E27FC236}">
                <a16:creationId xmlns:a16="http://schemas.microsoft.com/office/drawing/2014/main" id="{DF45C1D9-72D4-AD4D-0C1A-6C6E54DCD5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38" y="1089875"/>
            <a:ext cx="2683594" cy="4817806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96D78E6-0396-733B-97D7-A412D2D8C26C}"/>
              </a:ext>
            </a:extLst>
          </p:cNvPr>
          <p:cNvCxnSpPr/>
          <p:nvPr/>
        </p:nvCxnSpPr>
        <p:spPr>
          <a:xfrm>
            <a:off x="473628" y="5907680"/>
            <a:ext cx="27648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9120B2-B936-614B-E4D8-5969EABCCCE9}"/>
              </a:ext>
            </a:extLst>
          </p:cNvPr>
          <p:cNvSpPr txBox="1"/>
          <p:nvPr/>
        </p:nvSpPr>
        <p:spPr>
          <a:xfrm>
            <a:off x="1261315" y="5831026"/>
            <a:ext cx="2282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tx2"/>
                </a:solidFill>
              </a:rPr>
              <a:t>Устаревший дизайн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9F8556-39BE-50C1-1721-0750F51FA522}"/>
              </a:ext>
            </a:extLst>
          </p:cNvPr>
          <p:cNvSpPr txBox="1"/>
          <p:nvPr/>
        </p:nvSpPr>
        <p:spPr>
          <a:xfrm>
            <a:off x="4679746" y="6090879"/>
            <a:ext cx="2657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</a:rPr>
              <a:t>Перегруженный </a:t>
            </a:r>
            <a:r>
              <a:rPr lang="en-US" sz="2400" dirty="0">
                <a:solidFill>
                  <a:schemeClr val="tx2"/>
                </a:solidFill>
              </a:rPr>
              <a:t>UI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E59C0-DB1F-8707-1CDB-BDAA583ACA27}"/>
              </a:ext>
            </a:extLst>
          </p:cNvPr>
          <p:cNvSpPr txBox="1"/>
          <p:nvPr/>
        </p:nvSpPr>
        <p:spPr>
          <a:xfrm>
            <a:off x="8603672" y="6090879"/>
            <a:ext cx="3293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</a:rPr>
              <a:t>Непонятный интерфейс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2341381778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Шестиугольник 8">
            <a:extLst>
              <a:ext uri="{FF2B5EF4-FFF2-40B4-BE49-F238E27FC236}">
                <a16:creationId xmlns:a16="http://schemas.microsoft.com/office/drawing/2014/main" id="{12DC837B-EB41-3120-D17C-29BA00CA4A86}"/>
              </a:ext>
            </a:extLst>
          </p:cNvPr>
          <p:cNvSpPr/>
          <p:nvPr/>
        </p:nvSpPr>
        <p:spPr>
          <a:xfrm>
            <a:off x="2683523" y="1187988"/>
            <a:ext cx="6217882" cy="4830257"/>
          </a:xfrm>
          <a:prstGeom prst="hexagon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2A64C5EE-F153-BB5A-6308-39EC6019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6839B0E-E30C-8C03-7456-846F6C3AE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E973E48-E096-C429-DB69-F5E617E5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проекта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BEBE0A-4803-00A1-5924-23BF8578B935}"/>
              </a:ext>
            </a:extLst>
          </p:cNvPr>
          <p:cNvSpPr txBox="1"/>
          <p:nvPr/>
        </p:nvSpPr>
        <p:spPr>
          <a:xfrm>
            <a:off x="3678203" y="1857612"/>
            <a:ext cx="436478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hangingPunct="1">
              <a:spcAft>
                <a:spcPts val="600"/>
              </a:spcAft>
            </a:pPr>
            <a:r>
              <a:rPr lang="ru-RU" sz="32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Цель проекта</a:t>
            </a:r>
            <a:r>
              <a:rPr lang="ru-RU" sz="3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это создание мощного и понятного графического редактора на языке </a:t>
            </a:r>
            <a:r>
              <a:rPr lang="ru-RU" sz="3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java</a:t>
            </a:r>
            <a:r>
              <a:rPr lang="ru-RU" sz="3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для операционной системы </a:t>
            </a:r>
            <a:r>
              <a:rPr lang="ru-RU" sz="3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Android</a:t>
            </a:r>
            <a:r>
              <a:rPr lang="ru-RU" sz="3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7305018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D45CB39-578C-FA4A-D6E5-DE9AB0F06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1B07BFC-0611-8FE2-65E3-60E32EE2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7F79567-A5E8-C3C6-9F4B-F89F1F226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F32BBCB-673B-2422-0847-52611C530D51}"/>
              </a:ext>
            </a:extLst>
          </p:cNvPr>
          <p:cNvSpPr txBox="1">
            <a:spLocks/>
          </p:cNvSpPr>
          <p:nvPr/>
        </p:nvSpPr>
        <p:spPr>
          <a:xfrm>
            <a:off x="1108788" y="2225350"/>
            <a:ext cx="2940698" cy="295313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err="1">
                <a:solidFill>
                  <a:srgbClr val="FFFFFF"/>
                </a:solidFill>
              </a:rPr>
              <a:t>Графические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  <a:r>
              <a:rPr lang="en-US" sz="2400" b="1" dirty="0" err="1">
                <a:solidFill>
                  <a:srgbClr val="FFFFFF"/>
                </a:solidFill>
              </a:rPr>
              <a:t>инструменты</a:t>
            </a:r>
            <a:r>
              <a:rPr lang="en-US" sz="2400" b="1" dirty="0">
                <a:solidFill>
                  <a:srgbClr val="FFFFFF"/>
                </a:solidFill>
              </a:rPr>
              <a:t> в Android Studio</a:t>
            </a:r>
            <a:r>
              <a:rPr lang="ru-RU" sz="2400" b="1" dirty="0">
                <a:solidFill>
                  <a:srgbClr val="FFFFFF"/>
                </a:solidFill>
              </a:rPr>
              <a:t>: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36C9F8-1D1C-CEA3-A1BE-606296BE7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539" y="2774805"/>
            <a:ext cx="5149568" cy="38589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81DE6A-657B-204D-E395-F660631A2A64}"/>
              </a:ext>
            </a:extLst>
          </p:cNvPr>
          <p:cNvSpPr txBox="1"/>
          <p:nvPr/>
        </p:nvSpPr>
        <p:spPr>
          <a:xfrm>
            <a:off x="4632332" y="1499805"/>
            <a:ext cx="57779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0">
              <a:spcAft>
                <a:spcPts val="600"/>
              </a:spcAft>
            </a:pPr>
            <a:r>
              <a:rPr lang="en-US" sz="2400" b="0" i="0" dirty="0">
                <a:solidFill>
                  <a:srgbClr val="212529"/>
                </a:solidFill>
                <a:effectLst/>
                <a:latin typeface="-apple-system"/>
              </a:rPr>
              <a:t>Canvas, Bitmap,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-apple-system"/>
              </a:rPr>
              <a:t>SignatureView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-apple-system"/>
              </a:rPr>
              <a:t>AmbilWarna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-apple-system"/>
              </a:rPr>
              <a:t>, Ananas library,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-apple-system"/>
              </a:rPr>
              <a:t>RXJava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-apple-system"/>
              </a:rPr>
              <a:t> 2.0</a:t>
            </a:r>
            <a:endParaRPr lang="ru-RU" sz="2400" i="1" dirty="0">
              <a:solidFill>
                <a:schemeClr val="tx2"/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950195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DD628C3-E609-8782-F540-9E46576F7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100373F-EC47-6D0E-CB24-846C6979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EF03E27-E3AE-FBB5-1325-0E19807C2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разработки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5C99B5-8BBE-95E7-D2C6-42AEC884BC98}"/>
              </a:ext>
            </a:extLst>
          </p:cNvPr>
          <p:cNvSpPr txBox="1"/>
          <p:nvPr/>
        </p:nvSpPr>
        <p:spPr>
          <a:xfrm>
            <a:off x="3018452" y="1159041"/>
            <a:ext cx="61550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800" dirty="0">
                <a:solidFill>
                  <a:schemeClr val="tx2"/>
                </a:solidFill>
              </a:rPr>
              <a:t>Разработка интерфейса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>
                <a:solidFill>
                  <a:schemeClr val="tx2"/>
                </a:solidFill>
              </a:rPr>
              <a:t>Написание активностей и классов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>
                <a:solidFill>
                  <a:schemeClr val="tx2"/>
                </a:solidFill>
              </a:rPr>
              <a:t>Внедрение графических библиотек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>
                <a:solidFill>
                  <a:schemeClr val="tx2"/>
                </a:solidFill>
              </a:rPr>
              <a:t>Тестирование и отладка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B757F3C-D39C-B2A4-D632-DD83E8D86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08" y="3078162"/>
            <a:ext cx="6858001" cy="36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62751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3A289E8-9467-FFDB-B0A0-4FFCEB859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59132E3-814D-C549-D09C-50305646A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C03E5FE-7119-97BF-97AF-4E9BE2FE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приложения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4B6CAB-44FA-0862-1DD3-C555B4120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120" y="2075125"/>
            <a:ext cx="3289759" cy="369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34075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62E9AB9-BA93-25AD-FBFB-DBB701CF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CFE7B99-7C46-1F61-D25F-B11E676E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FF14C42-5A04-3A1A-C0E5-18ECE6323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FAA5E1-9B18-81D4-8F66-00A18E673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53" y="3589118"/>
            <a:ext cx="4977295" cy="28085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E32AC9-8DFB-C8D5-2DBB-51DD1FA8E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113" y="599039"/>
            <a:ext cx="3194606" cy="57573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AEA4F3-3C7C-DE22-3712-90CB17CD0E74}"/>
              </a:ext>
            </a:extLst>
          </p:cNvPr>
          <p:cNvSpPr txBox="1"/>
          <p:nvPr/>
        </p:nvSpPr>
        <p:spPr>
          <a:xfrm>
            <a:off x="2659410" y="2967335"/>
            <a:ext cx="167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solidFill>
                  <a:schemeClr val="tx2"/>
                </a:solidFill>
              </a:rPr>
              <a:t>скетчбук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4D4E2-60EF-9D3E-F741-BAF1FCD52053}"/>
              </a:ext>
            </a:extLst>
          </p:cNvPr>
          <p:cNvSpPr txBox="1"/>
          <p:nvPr/>
        </p:nvSpPr>
        <p:spPr>
          <a:xfrm>
            <a:off x="2746310" y="1619191"/>
            <a:ext cx="2006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</a:rPr>
              <a:t>Редактор изображений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059A8BA5-10FA-98E4-B433-3DC22353A73C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4752499" y="2034690"/>
            <a:ext cx="1747614" cy="1443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2EC0D553-7885-0F1B-96A5-D0C2507FD222}"/>
              </a:ext>
            </a:extLst>
          </p:cNvPr>
          <p:cNvCxnSpPr>
            <a:stCxn id="11" idx="2"/>
            <a:endCxn id="6" idx="0"/>
          </p:cNvCxnSpPr>
          <p:nvPr/>
        </p:nvCxnSpPr>
        <p:spPr>
          <a:xfrm>
            <a:off x="3494500" y="3429000"/>
            <a:ext cx="1" cy="160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229554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184</Words>
  <Application>Microsoft Office PowerPoint</Application>
  <PresentationFormat>Широкоэкранный</PresentationFormat>
  <Paragraphs>60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Calibri</vt:lpstr>
      <vt:lpstr>Times New Roman</vt:lpstr>
      <vt:lpstr>-apple-system</vt:lpstr>
      <vt:lpstr>SamsungOne 800C</vt:lpstr>
      <vt:lpstr>SamsungOne 450C</vt:lpstr>
      <vt:lpstr>Arial</vt:lpstr>
      <vt:lpstr>Samsung IT School White</vt:lpstr>
      <vt:lpstr>Samsung IT School En</vt:lpstr>
      <vt:lpstr>Samsung IT School White En</vt:lpstr>
      <vt:lpstr>Презентация PowerPoint</vt:lpstr>
      <vt:lpstr>Графический редактор «Painter»</vt:lpstr>
      <vt:lpstr>Проблема проекта</vt:lpstr>
      <vt:lpstr>Другие приложения:</vt:lpstr>
      <vt:lpstr>Цель проекта</vt:lpstr>
      <vt:lpstr>Инструменты</vt:lpstr>
      <vt:lpstr>Этапы разработки</vt:lpstr>
      <vt:lpstr>Структура приложения</vt:lpstr>
      <vt:lpstr>Интерфейс</vt:lpstr>
      <vt:lpstr>Требования</vt:lpstr>
      <vt:lpstr>Перспективы развития</vt:lpstr>
      <vt:lpstr>Скачать приложение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Aram Saroyan</cp:lastModifiedBy>
  <cp:revision>33</cp:revision>
  <dcterms:created xsi:type="dcterms:W3CDTF">2020-05-25T08:37:09Z</dcterms:created>
  <dcterms:modified xsi:type="dcterms:W3CDTF">2023-05-20T11:12:55Z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